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59" r:id="rId3"/>
    <p:sldId id="257" r:id="rId4"/>
    <p:sldId id="258" r:id="rId5"/>
    <p:sldId id="270" r:id="rId6"/>
    <p:sldId id="267" r:id="rId7"/>
    <p:sldId id="268" r:id="rId8"/>
    <p:sldId id="262" r:id="rId9"/>
    <p:sldId id="260" r:id="rId10"/>
    <p:sldId id="265" r:id="rId11"/>
    <p:sldId id="269" r:id="rId12"/>
    <p:sldId id="263" r:id="rId13"/>
    <p:sldId id="264" r:id="rId14"/>
    <p:sldId id="261" r:id="rId15"/>
    <p:sldId id="266" r:id="rId16"/>
  </p:sldIdLst>
  <p:sldSz cx="12192000" cy="6858000"/>
  <p:notesSz cx="6858000" cy="9144000"/>
  <p:embeddedFontLst>
    <p:embeddedFont>
      <p:font typeface="Fjalla One" panose="02000506040000020004" pitchFamily="2" charset="0"/>
      <p:regular r:id="rId18"/>
    </p:embeddedFont>
    <p:embeddedFont>
      <p:font typeface="Roboto Thin" panose="02000000000000000000" pitchFamily="2" charset="0"/>
      <p:regular r:id="rId19"/>
      <p: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lack" panose="02000000000000000000" pitchFamily="2" charset="0"/>
      <p:bold r:id="rId25"/>
      <p:boldItalic r:id="rId26"/>
    </p:embeddedFont>
    <p:embeddedFont>
      <p:font typeface="Corbel" panose="020B0503020204020204" pitchFamily="34" charset="0"/>
      <p:regular r:id="rId27"/>
      <p:bold r:id="rId28"/>
      <p:italic r:id="rId29"/>
      <p:boldItalic r:id="rId30"/>
    </p:embeddedFont>
    <p:embeddedFont>
      <p:font typeface="Droid Sans" panose="020B060603080402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Fira Sans" panose="020B05030500000200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61EC3-F299-4007-8B40-17DB925F28DE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8CFE6-1C82-4B91-872B-04AB9DC16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6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8CFE6-1C82-4B91-872B-04AB9DC16C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8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40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178" indent="0" algn="ctr">
              <a:buNone/>
              <a:defRPr sz="2200"/>
            </a:lvl2pPr>
            <a:lvl3pPr marL="914354" indent="0" algn="ctr">
              <a:buNone/>
              <a:defRPr sz="22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4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3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4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5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7" y="6223834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51" y="6223834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4" y="6223834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89" indent="-182870" algn="l" defTabSz="914354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78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484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79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096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20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0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890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87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518" y="882376"/>
            <a:ext cx="9557422" cy="2926080"/>
          </a:xfrm>
        </p:spPr>
        <p:txBody>
          <a:bodyPr/>
          <a:lstStyle/>
          <a:p>
            <a:r>
              <a:rPr lang="en-US" dirty="0" smtClean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Twitter</a:t>
            </a:r>
            <a:endParaRPr lang="en-US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2" y="2855259"/>
            <a:ext cx="744069" cy="744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4041" y="3993776"/>
            <a:ext cx="557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100" dirty="0" smtClean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Escondido Indivisible (@EscInd50)</a:t>
            </a:r>
            <a:endParaRPr lang="en-US" sz="2400" b="1" spc="100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341887"/>
            <a:ext cx="5499847" cy="61485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5988" y="503252"/>
            <a:ext cx="5378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How </a:t>
            </a:r>
            <a:r>
              <a:rPr lang="en-US" sz="40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to Like, Retweet &amp; Reply to a Tweet</a:t>
            </a:r>
            <a:endParaRPr lang="en-US" sz="40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5612" y="2102474"/>
            <a:ext cx="5029200" cy="42165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sz="2800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heart button to like a Tweet.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800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double arrows button to retweet or repost a Tweet.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800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curve arrow to reply to a Tweet. Then: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40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Type a message.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40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Click on the Tweet button to post the message.</a:t>
            </a:r>
            <a:endParaRPr lang="en-US" sz="2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09" y="3570009"/>
            <a:ext cx="5609524" cy="2990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2033" y="638918"/>
            <a:ext cx="5580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How </a:t>
            </a:r>
            <a:r>
              <a:rPr lang="en-US" sz="40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to Add a Comment to a Retweet</a:t>
            </a:r>
            <a:endParaRPr lang="en-US" sz="40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7698" y="2244744"/>
            <a:ext cx="5029200" cy="37856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9250" indent="-349250">
              <a:buFont typeface="+mj-lt"/>
              <a:buAutoNum type="romanUcPeriod"/>
            </a:pPr>
            <a:r>
              <a:rPr lang="en-US" sz="2800" dirty="0" smtClean="0">
                <a:solidFill>
                  <a:schemeClr val="tx2"/>
                </a:solidFill>
                <a:latin typeface="Fjalla One" panose="02000506040000020004" pitchFamily="2" charset="0"/>
              </a:rPr>
              <a:t>To simply retweet without comments, click on the double arrows Retweet button.</a:t>
            </a:r>
          </a:p>
          <a:p>
            <a:pPr marL="342900" indent="-342900">
              <a:buFont typeface="+mj-lt"/>
              <a:buAutoNum type="romanUcPeriod"/>
            </a:pPr>
            <a:r>
              <a:rPr lang="en-US" sz="2800" dirty="0" smtClean="0">
                <a:solidFill>
                  <a:schemeClr val="tx2"/>
                </a:solidFill>
                <a:latin typeface="Fjalla One" panose="02000506040000020004" pitchFamily="2" charset="0"/>
              </a:rPr>
              <a:t>To add a comment, go to the “Add a comment…” window. Then: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Type a message.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Click on the Tweet button to post the message.</a:t>
            </a:r>
            <a:endParaRPr lang="en-US" sz="2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95" y="476643"/>
            <a:ext cx="5580952" cy="2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135" y="405173"/>
            <a:ext cx="11111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How to </a:t>
            </a:r>
            <a:r>
              <a:rPr lang="en-US" sz="40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Like &amp; Retweet a Tweet </a:t>
            </a:r>
            <a:r>
              <a:rPr lang="en-US" sz="32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(Repost a Message)</a:t>
            </a:r>
            <a:endParaRPr lang="en-US" sz="32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86" y="1113059"/>
            <a:ext cx="8901302" cy="53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4493" y="445514"/>
            <a:ext cx="63530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How to </a:t>
            </a:r>
            <a:r>
              <a:rPr lang="en-US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Reply to a Tweet</a:t>
            </a:r>
            <a:endParaRPr lang="en-US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77" y="1309084"/>
            <a:ext cx="8713051" cy="51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52" y="261001"/>
            <a:ext cx="1172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Demo: How to Follow Another Twitter</a:t>
            </a:r>
            <a:endParaRPr lang="en-US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46" y="1245593"/>
            <a:ext cx="8043022" cy="5164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55717" y="1389427"/>
            <a:ext cx="3185271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To follow another Twitter account: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Go to the account profile, e.g. twitter.com/EscInd50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Follow button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223" y="3189273"/>
            <a:ext cx="1173360" cy="358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55716" y="3827827"/>
            <a:ext cx="3185271" cy="19082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To unfollow another Twitter account: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Go to the account profile, e.g. twitter.com/EscInd50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Following then Unfollow button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046" y="5904673"/>
            <a:ext cx="942857" cy="342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351" y="5904672"/>
            <a:ext cx="942857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Questions?</a:t>
            </a:r>
            <a:endParaRPr lang="en-US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1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3" y="497540"/>
            <a:ext cx="10636624" cy="510989"/>
          </a:xfrm>
        </p:spPr>
        <p:txBody>
          <a:bodyPr>
            <a:normAutofit lnSpcReduction="10000"/>
          </a:bodyPr>
          <a:lstStyle/>
          <a:p>
            <a:pPr marL="45718" indent="0">
              <a:buNone/>
            </a:pPr>
            <a:r>
              <a:rPr lang="en-US" sz="3200" dirty="0">
                <a:solidFill>
                  <a:schemeClr val="tx2"/>
                </a:solidFill>
                <a:latin typeface="Fira Sans" panose="020B0503050000020004" pitchFamily="34" charset="0"/>
              </a:rPr>
              <a:t>Note: presentation will be made available for download.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483" y="1143086"/>
            <a:ext cx="10986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Audience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those unfamiliar with Twitter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those familiar with Twitter, but hesitant about learning new technology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6482" y="3216635"/>
            <a:ext cx="109862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Assumption about Technology Knowledge</a:t>
            </a:r>
          </a:p>
          <a:p>
            <a:r>
              <a:rPr lang="en-US" sz="28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those who don’t know how to use the phone text message function to those who understand intuitively how software works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481" y="4859297"/>
            <a:ext cx="109862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 over the basics </a:t>
            </a:r>
            <a:r>
              <a:rPr lang="en-US" sz="28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</a:t>
            </a:r>
            <a:r>
              <a:rPr lang="en-US" sz="280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Twitter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Keep presentation short &amp; simple to not overwhelm</a:t>
            </a:r>
            <a:endParaRPr lang="en-US" sz="28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99508"/>
            <a:ext cx="9872871" cy="4802998"/>
          </a:xfrm>
        </p:spPr>
        <p:txBody>
          <a:bodyPr>
            <a:normAutofit/>
          </a:bodyPr>
          <a:lstStyle/>
          <a:p>
            <a:pPr marL="45718" indent="0" algn="ctr">
              <a:buNone/>
            </a:pPr>
            <a:r>
              <a:rPr lang="en-US" sz="5400" dirty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Twitter is like a </a:t>
            </a:r>
            <a:r>
              <a:rPr lang="en-US" sz="5400" b="1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text message </a:t>
            </a:r>
            <a:r>
              <a:rPr lang="en-US" sz="5400" dirty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or </a:t>
            </a:r>
            <a:r>
              <a:rPr lang="en-US" sz="5400" b="1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telegram</a:t>
            </a:r>
            <a:r>
              <a:rPr lang="en-US" sz="5400" dirty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5400" dirty="0" smtClean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posted </a:t>
            </a:r>
            <a:r>
              <a:rPr lang="en-US" sz="5400" dirty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publicly to a group of followers</a:t>
            </a:r>
            <a:r>
              <a:rPr lang="en-US" sz="5400" dirty="0" smtClean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.</a:t>
            </a:r>
          </a:p>
          <a:p>
            <a:pPr marL="45718" indent="0" algn="ctr">
              <a:buNone/>
            </a:pPr>
            <a:endParaRPr lang="en-US" sz="1050" dirty="0" smtClean="0">
              <a:solidFill>
                <a:schemeClr val="tx2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marL="45718" indent="0" algn="ctr">
              <a:buNone/>
            </a:pPr>
            <a:r>
              <a:rPr lang="en-US" sz="5400" dirty="0" smtClean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You are allowed only </a:t>
            </a:r>
            <a:r>
              <a:rPr lang="en-US" sz="5400" b="1" dirty="0" smtClean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140 characters</a:t>
            </a:r>
            <a:r>
              <a:rPr lang="en-US" sz="5400" dirty="0" smtClean="0">
                <a:solidFill>
                  <a:schemeClr val="tx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per message.</a:t>
            </a:r>
            <a:endParaRPr lang="en-US" sz="5400" dirty="0">
              <a:solidFill>
                <a:schemeClr val="tx2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677860"/>
            <a:ext cx="10068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What is Twitter?</a:t>
            </a:r>
            <a:endParaRPr lang="en-US" sz="48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54" y="682582"/>
            <a:ext cx="5499279" cy="5499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3830" y="682580"/>
            <a:ext cx="52417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Fira Sans" panose="020B0503050000020004" pitchFamily="34" charset="0"/>
              </a:rPr>
              <a:t>Social Media Explained</a:t>
            </a:r>
          </a:p>
          <a:p>
            <a:endParaRPr lang="en-US" dirty="0">
              <a:solidFill>
                <a:schemeClr val="tx2"/>
              </a:solidFill>
              <a:latin typeface="Fira Sans" panose="020B0503050000020004" pitchFamily="34" charset="0"/>
            </a:endParaRP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TWITTER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I’m eating a #donut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FACEBOOK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I like donuts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FOURSQUARE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This is where I eat donuts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INSTAGRAM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Here’s a vintage photo of my donut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YOUTUBE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Here I am eating a donut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LINKEDIN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My skills include donut eating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PINTEREST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Here’s a donut recipe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LASTFM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Now listening to “donuts”</a:t>
            </a:r>
          </a:p>
          <a:p>
            <a:pPr marL="1828754" indent="-1828754"/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GOOGLE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PLUS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 	I’m a Google employee who eats donuts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675" y="6181861"/>
            <a:ext cx="4639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Social Media Explained with Donuts by Doug </a:t>
            </a:r>
            <a:r>
              <a:rPr lang="en-US" sz="1600" dirty="0" smtClean="0">
                <a:solidFill>
                  <a:schemeClr val="tx2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Ray</a:t>
            </a:r>
            <a:endParaRPr lang="en-US" sz="1600" dirty="0">
              <a:solidFill>
                <a:schemeClr val="tx2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24" y="449259"/>
            <a:ext cx="10068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Glossary</a:t>
            </a:r>
            <a:endParaRPr lang="en-US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224" y="1489403"/>
            <a:ext cx="1118795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FOLLOWER	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A Twitter account that you follows by clicking on the Follow button on Twitter.</a:t>
            </a:r>
          </a:p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HASHTAG	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A hashtag is like a </a:t>
            </a: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slogan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 or a </a:t>
            </a: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search term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. It allows other users to easily find your message based on a certain theme, e.g. </a:t>
            </a:r>
            <a:r>
              <a:rPr lang="en-US" b="1" dirty="0">
                <a:solidFill>
                  <a:schemeClr val="accent5"/>
                </a:solidFill>
                <a:latin typeface="Fira Sans" panose="020B0503050000020004" pitchFamily="34" charset="0"/>
              </a:rPr>
              <a:t>#</a:t>
            </a:r>
            <a:r>
              <a:rPr lang="en-US" b="1" dirty="0" err="1">
                <a:solidFill>
                  <a:schemeClr val="accent5"/>
                </a:solidFill>
                <a:latin typeface="Fira Sans" panose="020B0503050000020004" pitchFamily="34" charset="0"/>
              </a:rPr>
              <a:t>ResistTrump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, </a:t>
            </a:r>
            <a:r>
              <a:rPr lang="en-US" b="1" dirty="0" smtClean="0">
                <a:solidFill>
                  <a:schemeClr val="accent5"/>
                </a:solidFill>
                <a:latin typeface="Fira Sans" panose="020B0503050000020004" pitchFamily="34" charset="0"/>
              </a:rPr>
              <a:t>#</a:t>
            </a:r>
            <a:r>
              <a:rPr lang="en-US" b="1" dirty="0" err="1" smtClean="0">
                <a:solidFill>
                  <a:schemeClr val="accent5"/>
                </a:solidFill>
                <a:latin typeface="Fira Sans" panose="020B0503050000020004" pitchFamily="34" charset="0"/>
              </a:rPr>
              <a:t>StandIndivisible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, </a:t>
            </a:r>
            <a:r>
              <a:rPr lang="en-US" b="1" dirty="0" smtClean="0">
                <a:solidFill>
                  <a:schemeClr val="accent5"/>
                </a:solidFill>
                <a:latin typeface="Fira Sans" panose="020B0503050000020004" pitchFamily="34" charset="0"/>
              </a:rPr>
              <a:t>#</a:t>
            </a:r>
            <a:r>
              <a:rPr lang="en-US" b="1" dirty="0" err="1" smtClean="0">
                <a:solidFill>
                  <a:schemeClr val="accent5"/>
                </a:solidFill>
                <a:latin typeface="Fira Sans" panose="020B0503050000020004" pitchFamily="34" charset="0"/>
              </a:rPr>
              <a:t>ICEOutofCA</a:t>
            </a:r>
            <a:r>
              <a:rPr lang="en-US" b="1" dirty="0" smtClean="0">
                <a:solidFill>
                  <a:schemeClr val="accent5"/>
                </a:solidFill>
                <a:latin typeface="Fira Sans" panose="020B0503050000020004" pitchFamily="34" charset="0"/>
              </a:rPr>
              <a:t>.</a:t>
            </a:r>
          </a:p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LIKE	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A message that you “like” by clicking the heart (</a:t>
            </a:r>
            <a:r>
              <a:rPr lang="en-US" dirty="0" smtClean="0">
                <a:solidFill>
                  <a:srgbClr val="FF0000"/>
                </a:solidFill>
              </a:rPr>
              <a:t>❤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) button on Twitter.</a:t>
            </a:r>
          </a:p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REPLY	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A reply to the Tweet. It’s different from a Retweet in that only your comments will be posted on your Twitter.</a:t>
            </a:r>
          </a:p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RETWEET	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A repost of a 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Tweet in which you can add your own comments or simply repost the Tweet without comments.</a:t>
            </a:r>
          </a:p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TIMELINE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	A timeline shows messages that you posted and messages from Twitter accounts that you have followed (if any).</a:t>
            </a:r>
            <a:endParaRPr lang="en-US" dirty="0">
              <a:solidFill>
                <a:schemeClr val="tx2"/>
              </a:solidFill>
              <a:latin typeface="Fira Sans" panose="020B0503050000020004" pitchFamily="34" charset="0"/>
            </a:endParaRPr>
          </a:p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TWEET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	A message posted on Twitter.</a:t>
            </a:r>
          </a:p>
          <a:p>
            <a:pPr marL="1828754" indent="-1828754">
              <a:spcAft>
                <a:spcPts val="600"/>
              </a:spcAft>
            </a:pP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TWITTER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A social media service that allows you to post a message publicly to a group of followers. It works like a </a:t>
            </a: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text message 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or a </a:t>
            </a: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telegram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, and allows you to post a message of only </a:t>
            </a:r>
            <a:r>
              <a:rPr lang="en-US" b="1" dirty="0" smtClean="0">
                <a:solidFill>
                  <a:schemeClr val="tx2"/>
                </a:solidFill>
                <a:latin typeface="Fira Sans" panose="020B0503050000020004" pitchFamily="34" charset="0"/>
              </a:rPr>
              <a:t>140 characters</a:t>
            </a:r>
            <a:r>
              <a:rPr lang="en-US" dirty="0" smtClean="0">
                <a:solidFill>
                  <a:schemeClr val="tx2"/>
                </a:solidFill>
                <a:latin typeface="Fira Sans" panose="020B0503050000020004" pitchFamily="34" charset="0"/>
              </a:rPr>
              <a:t>. A Twitter account is often simply referred as Twitter.</a:t>
            </a:r>
          </a:p>
        </p:txBody>
      </p:sp>
    </p:spTree>
    <p:extLst>
      <p:ext uri="{BB962C8B-B14F-4D97-AF65-F5344CB8AC3E}">
        <p14:creationId xmlns:p14="http://schemas.microsoft.com/office/powerpoint/2010/main" val="14435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2217" y="445514"/>
            <a:ext cx="9637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How to </a:t>
            </a:r>
            <a:r>
              <a:rPr lang="en-US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Sign Up for a Twitter Account</a:t>
            </a:r>
            <a:endParaRPr lang="en-US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7946" y="1671604"/>
            <a:ext cx="3886199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You’ll need a Twitter account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Post a message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Reply, retweet or like a message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Follow another user</a:t>
            </a:r>
            <a:endParaRPr lang="en-US" dirty="0">
              <a:solidFill>
                <a:schemeClr val="tx2"/>
              </a:solidFill>
              <a:latin typeface="Fjalla One" panose="0200050604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7946" y="3123885"/>
            <a:ext cx="3886199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You don’t need a Twitter account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  <a:latin typeface="Fjalla One" panose="02000506040000020004" pitchFamily="2" charset="0"/>
              </a:rPr>
              <a:t>Look at a public message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  <a:latin typeface="Fjalla One" panose="02000506040000020004" pitchFamily="2" charset="0"/>
              </a:rPr>
              <a:t>Browse a public Twitter account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Browse Twitter in general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674" y="3974865"/>
            <a:ext cx="6965576" cy="25391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Go to twitter.com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Sign up button to sign up and follow </a:t>
            </a:r>
            <a:r>
              <a:rPr lang="en-US" dirty="0">
                <a:solidFill>
                  <a:schemeClr val="tx2"/>
                </a:solidFill>
                <a:latin typeface="Fjalla One" panose="02000506040000020004" pitchFamily="2" charset="0"/>
              </a:rPr>
              <a:t>the instructions. </a:t>
            </a: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You’ll </a:t>
            </a:r>
            <a:r>
              <a:rPr lang="en-US" dirty="0">
                <a:solidFill>
                  <a:schemeClr val="tx2"/>
                </a:solidFill>
                <a:latin typeface="Fjalla One" panose="02000506040000020004" pitchFamily="2" charset="0"/>
              </a:rPr>
              <a:t>need: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email address or a phone </a:t>
            </a:r>
            <a:r>
              <a:rPr lang="en-US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number</a:t>
            </a:r>
            <a:endParaRPr lang="en-US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username for your Twitter </a:t>
            </a:r>
            <a:r>
              <a:rPr lang="en-US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</a:t>
            </a:r>
          </a:p>
          <a:p>
            <a:pPr marL="857250" lvl="1" indent="-400050">
              <a:spcAft>
                <a:spcPts val="600"/>
              </a:spcAft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password for your Twitter account</a:t>
            </a:r>
          </a:p>
          <a:p>
            <a:pPr marL="400050" indent="-40005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After you’ve created a Twitter account, click on the Log in button to log in to your account</a:t>
            </a:r>
            <a:endParaRPr lang="en-US" dirty="0">
              <a:solidFill>
                <a:schemeClr val="tx2"/>
              </a:solidFill>
              <a:latin typeface="Fjalla One" panose="02000506040000020004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4" y="1466907"/>
            <a:ext cx="6819048" cy="22571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67946" y="4644280"/>
            <a:ext cx="3490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Recommendation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your organization email if you’re creating a Twitter account for your organization</a:t>
            </a:r>
            <a:endParaRPr lang="en-US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241" y="1445771"/>
            <a:ext cx="6831106" cy="4901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03048"/>
            <a:ext cx="11712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Demo: How to Sign Up for a Twitter Account</a:t>
            </a:r>
            <a:endParaRPr lang="en-US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879" y="1416662"/>
            <a:ext cx="8350240" cy="3966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2687" y="445514"/>
            <a:ext cx="82766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How to Tweet (Post a Message)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095" y="5522022"/>
            <a:ext cx="6965576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Tweet button to create a new message.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Type a message. Similar to a telegram, there is a 140 character limit.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Tweet button to post the message.</a:t>
            </a:r>
            <a:endParaRPr lang="en-US" dirty="0">
              <a:solidFill>
                <a:schemeClr val="tx2"/>
              </a:solidFill>
              <a:latin typeface="Fjalla One" panose="0200050604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4824" y="5522022"/>
            <a:ext cx="3590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07986" y="5660521"/>
            <a:ext cx="430404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camera button to add a photo.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Fjalla One" panose="02000506040000020004" pitchFamily="2" charset="0"/>
              </a:rPr>
              <a:t>Click on the smiley face to add emoji</a:t>
            </a:r>
            <a:endParaRPr lang="en-US" dirty="0">
              <a:solidFill>
                <a:schemeClr val="tx2"/>
              </a:solidFill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2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71" y="1482771"/>
            <a:ext cx="10058400" cy="4697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8871" y="503048"/>
            <a:ext cx="10068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Demo: How to Tweet (Post a Message)</a:t>
            </a:r>
            <a:endParaRPr lang="en-US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504</Words>
  <Application>Microsoft Office PowerPoint</Application>
  <PresentationFormat>Widescreen</PresentationFormat>
  <Paragraphs>83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Fjalla One</vt:lpstr>
      <vt:lpstr>Roboto Thin</vt:lpstr>
      <vt:lpstr>Roboto</vt:lpstr>
      <vt:lpstr>Roboto Black</vt:lpstr>
      <vt:lpstr>Corbel</vt:lpstr>
      <vt:lpstr>Droid Sans</vt:lpstr>
      <vt:lpstr>Calibri</vt:lpstr>
      <vt:lpstr>Fira Sans</vt:lpstr>
      <vt:lpstr>Wingdings</vt:lpstr>
      <vt:lpstr>Basis</vt:lpstr>
      <vt:lpstr>Twitter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2017-04-09T19:13:24Z</dcterms:created>
  <dcterms:modified xsi:type="dcterms:W3CDTF">2017-04-09T21:59:36Z</dcterms:modified>
</cp:coreProperties>
</file>